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1"/>
  </p:notesMasterIdLst>
  <p:sldIdLst>
    <p:sldId id="316" r:id="rId2"/>
    <p:sldId id="256" r:id="rId3"/>
    <p:sldId id="261" r:id="rId4"/>
    <p:sldId id="315" r:id="rId5"/>
    <p:sldId id="258" r:id="rId6"/>
    <p:sldId id="294" r:id="rId7"/>
    <p:sldId id="262" r:id="rId8"/>
    <p:sldId id="259" r:id="rId9"/>
    <p:sldId id="257" r:id="rId10"/>
    <p:sldId id="263" r:id="rId11"/>
    <p:sldId id="264" r:id="rId12"/>
    <p:sldId id="323" r:id="rId13"/>
    <p:sldId id="266" r:id="rId14"/>
    <p:sldId id="267" r:id="rId15"/>
    <p:sldId id="299" r:id="rId16"/>
    <p:sldId id="292" r:id="rId17"/>
    <p:sldId id="268" r:id="rId18"/>
    <p:sldId id="313" r:id="rId19"/>
    <p:sldId id="269" r:id="rId20"/>
    <p:sldId id="319" r:id="rId21"/>
    <p:sldId id="271" r:id="rId22"/>
    <p:sldId id="277" r:id="rId23"/>
    <p:sldId id="270" r:id="rId24"/>
    <p:sldId id="275" r:id="rId25"/>
    <p:sldId id="307" r:id="rId26"/>
    <p:sldId id="306" r:id="rId27"/>
    <p:sldId id="308" r:id="rId28"/>
    <p:sldId id="320" r:id="rId29"/>
    <p:sldId id="324" r:id="rId3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99FF"/>
    <a:srgbClr val="CC0099"/>
    <a:srgbClr val="CC0066"/>
    <a:srgbClr val="FFFF00"/>
    <a:srgbClr val="FF6600"/>
    <a:srgbClr val="FF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4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D3FFE-AC74-4C72-A2A3-9A6AE8682E79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1E473-6069-4DFE-8FA5-E0A26405E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E473-6069-4DFE-8FA5-E0A26405E91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38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7408-2008-463D-B7A5-04EF63D8D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5582-26DA-4250-A440-6A04F62DF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21D4-C5DE-4E68-AA6C-DB8BE0E69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7F57F9-1FDF-418C-B5CA-2C96189BC4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79FE-8169-407A-BC29-BDE5B4C18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FAB7-2703-4A4F-BE71-A198E7E0E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7867-BDBF-44E5-87E4-8D2B519C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F547-B91F-45F2-AE08-795508A2B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70F9-0A64-4C6E-AD4F-AB6B074B1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12F-0820-4EDE-A8EA-26594C24A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D46E-7D56-4B94-A942-F3E6C0DE5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F322-6BB9-4C96-A722-CB6E489F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8ABF-9F29-4B9C-AD44-0026EC97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png"/><Relationship Id="rId3" Type="http://schemas.openxmlformats.org/officeDocument/2006/relationships/image" Target="http://tmn.fio.ru/works/26x/304/images/ogon.gif" TargetMode="External"/><Relationship Id="rId7" Type="http://schemas.openxmlformats.org/officeDocument/2006/relationships/image" Target="http://tmn.fio.ru/works/26x/304/images/wozduh.jpg" TargetMode="External"/><Relationship Id="rId12" Type="http://schemas.openxmlformats.org/officeDocument/2006/relationships/image" Target="../media/image33.png"/><Relationship Id="rId17" Type="http://schemas.openxmlformats.org/officeDocument/2006/relationships/image" Target="../media/image38.jpeg"/><Relationship Id="rId2" Type="http://schemas.openxmlformats.org/officeDocument/2006/relationships/image" Target="../media/image28.gif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http://tmn.fio.ru/works/26x/304/images/vselen.jpg" TargetMode="External"/><Relationship Id="rId5" Type="http://schemas.openxmlformats.org/officeDocument/2006/relationships/image" Target="http://tmn.fio.ru/works/26x/304/images/woda.jpg" TargetMode="External"/><Relationship Id="rId15" Type="http://schemas.openxmlformats.org/officeDocument/2006/relationships/image" Target="../media/image36.png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image" Target="http://tmn.fio.ru/works/26x/304/images/sem2.jpg" TargetMode="External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techgate.ru/wallpicagen.php?image=6_423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tmn.fio.ru/works/26x/304/d4_3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tmn.fio.ru/works/26x/304/images/el1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encrypted-tbn1.gstatic.com/images?q=tbn:ANd9GcQh_2R2Z9ufOdD5py8Kps2gcpXbZiwyHI6ONOtmT5r24EWLIex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45005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" name="Picture 6" descr="http://mypet.by/get_photo.php?size=250&amp;ref=20&amp;crop=0&amp;url=/var/www/nedudi/data/www/mypet.by/_pet_lib/articles/photos/52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8424" y="571480"/>
            <a:ext cx="4795576" cy="41433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" name="Picture 4" descr="https://encrypted-tbn3.gstatic.com/images?q=tbn:ANd9GcRRy9W17RELtBxMw1_4Hv3fyezj26Z_y8LAEiba2V1_rCpYRmi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571852"/>
            <a:ext cx="5260655" cy="328614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570396" y="1631080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u="none" dirty="0" smtClean="0"/>
              <a:t>Додекаэдр </a:t>
            </a:r>
            <a:r>
              <a:rPr lang="ru-RU" sz="2400" b="1" u="none" dirty="0"/>
              <a:t>имеет </a:t>
            </a:r>
            <a:r>
              <a:rPr lang="ru-RU" sz="2400" b="1" dirty="0">
                <a:solidFill>
                  <a:srgbClr val="FF0000"/>
                </a:solidFill>
              </a:rPr>
              <a:t>двенадцать</a:t>
            </a:r>
            <a:r>
              <a:rPr lang="ru-RU" sz="2400" b="1" u="none" dirty="0"/>
              <a:t> пятиугольных граней, сходящихся в вершинах по три.</a:t>
            </a:r>
          </a:p>
          <a:p>
            <a:r>
              <a:rPr lang="ru-RU" sz="2400" b="1" u="none" dirty="0"/>
              <a:t>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692275" y="549275"/>
            <a:ext cx="597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5400" b="1" u="none">
                <a:solidFill>
                  <a:srgbClr val="FF0066"/>
                </a:solidFill>
              </a:rPr>
              <a:t>    ДОДЕКАЭДР</a:t>
            </a:r>
          </a:p>
        </p:txBody>
      </p:sp>
      <p:pic>
        <p:nvPicPr>
          <p:cNvPr id="7" name="Рисунок 8" descr="6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91" y="2780928"/>
            <a:ext cx="4284662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36744" y="6230330"/>
            <a:ext cx="2578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азвертка додекаэдра</a:t>
            </a:r>
            <a:endParaRPr lang="ru-RU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3" y="1635118"/>
            <a:ext cx="4008119" cy="386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008271" y="1946757"/>
            <a:ext cx="3888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u="none" dirty="0" smtClean="0"/>
              <a:t>Поверхность </a:t>
            </a:r>
            <a:r>
              <a:rPr lang="ru-RU" sz="2400" b="1" u="none" dirty="0"/>
              <a:t>икосаэдра состоит из </a:t>
            </a:r>
            <a:r>
              <a:rPr lang="ru-RU" sz="2400" b="1" dirty="0">
                <a:solidFill>
                  <a:srgbClr val="FF0000"/>
                </a:solidFill>
              </a:rPr>
              <a:t>двадцати</a:t>
            </a:r>
            <a:r>
              <a:rPr lang="ru-RU" sz="2400" b="1" u="none" dirty="0">
                <a:solidFill>
                  <a:srgbClr val="FF0000"/>
                </a:solidFill>
              </a:rPr>
              <a:t> </a:t>
            </a:r>
            <a:r>
              <a:rPr lang="ru-RU" sz="2400" b="1" u="none" dirty="0"/>
              <a:t>равносторонних треугольников, сходящихся </a:t>
            </a:r>
            <a:endParaRPr lang="ru-RU" sz="2400" b="1" u="none" dirty="0" smtClean="0"/>
          </a:p>
          <a:p>
            <a:r>
              <a:rPr lang="ru-RU" sz="2400" b="1" u="none" dirty="0" smtClean="0"/>
              <a:t>в </a:t>
            </a:r>
            <a:r>
              <a:rPr lang="ru-RU" sz="2400" b="1" u="none" dirty="0"/>
              <a:t>каждой вершине по пять.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763713" y="404813"/>
            <a:ext cx="57610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5400" b="1" u="none" dirty="0">
                <a:solidFill>
                  <a:srgbClr val="FF0066"/>
                </a:solidFill>
              </a:rPr>
              <a:t>    ИКОСАЭДР</a:t>
            </a:r>
          </a:p>
        </p:txBody>
      </p:sp>
      <p:pic>
        <p:nvPicPr>
          <p:cNvPr id="7" name="Рисунок 7" descr="3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38801" y="3752083"/>
            <a:ext cx="2590800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55350" y="6414996"/>
            <a:ext cx="2555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азвертка </a:t>
            </a:r>
            <a:r>
              <a:rPr lang="ru-RU" dirty="0" err="1" smtClean="0"/>
              <a:t>икосаэдраа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51666"/>
            <a:ext cx="3737760" cy="370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Euklid-von-Alexandri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3737683" cy="442915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3010" name="Picture 2" descr="http://upload.wikimedia.org/wikipedia/commons/thumb/c/c9/Euclid_Vat_ms_no_190_XI_prop_31.jpg/250px-Euclid_Vat_ms_no_190_XI_prop_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018394"/>
            <a:ext cx="5643570" cy="336357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4643446"/>
            <a:ext cx="2732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Евклид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4612" y="1571612"/>
            <a:ext cx="548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нига «Начала»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tmn.fio.ru/works/26x/304/images/ogon.gif"/>
          <p:cNvPicPr>
            <a:picLocks noChangeAspect="1" noChangeArrowheads="1"/>
          </p:cNvPicPr>
          <p:nvPr/>
        </p:nvPicPr>
        <p:blipFill>
          <a:blip r:embed="rId2" r:link="rId3">
            <a:lum bright="30000"/>
          </a:blip>
          <a:srcRect/>
          <a:stretch>
            <a:fillRect/>
          </a:stretch>
        </p:blipFill>
        <p:spPr bwMode="auto">
          <a:xfrm>
            <a:off x="2580903" y="782216"/>
            <a:ext cx="1343025" cy="9906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2293" name="Picture 5" descr="http://tmn.fio.ru/works/26x/304/images/woda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2628503" y="1867669"/>
            <a:ext cx="1343025" cy="105727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2294" name="Picture 6" descr="http://tmn.fio.ru/works/26x/304/images/wozduh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2643174" y="4357694"/>
            <a:ext cx="1343025" cy="100965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2295" name="Picture 7" descr="http://tmn.fio.ru/works/26x/304/images/sem2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2714612" y="3214686"/>
            <a:ext cx="1343025" cy="10287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2296" name="Picture 8" descr="http://tmn.fio.ru/works/26x/304/images/vselen.jpg"/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2643174" y="5572140"/>
            <a:ext cx="1343025" cy="100965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2297" name="Picture 9" descr="5tetra2pro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BFFF9"/>
              </a:clrFrom>
              <a:clrTo>
                <a:srgbClr val="FB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486246"/>
            <a:ext cx="1066800" cy="998538"/>
          </a:xfrm>
          <a:prstGeom prst="rect">
            <a:avLst/>
          </a:prstGeom>
          <a:noFill/>
        </p:spPr>
      </p:pic>
      <p:pic>
        <p:nvPicPr>
          <p:cNvPr id="12298" name="Picture 10" descr="5ikos2pro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24525" y="1557338"/>
            <a:ext cx="1085850" cy="1209675"/>
          </a:xfrm>
          <a:prstGeom prst="rect">
            <a:avLst/>
          </a:prstGeom>
          <a:noFill/>
        </p:spPr>
      </p:pic>
      <p:pic>
        <p:nvPicPr>
          <p:cNvPr id="12299" name="Picture 11" descr="5okta2pro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15008" y="4357694"/>
            <a:ext cx="1123950" cy="1152525"/>
          </a:xfrm>
          <a:prstGeom prst="rect">
            <a:avLst/>
          </a:prstGeom>
          <a:noFill/>
        </p:spPr>
      </p:pic>
      <p:pic>
        <p:nvPicPr>
          <p:cNvPr id="12300" name="Picture 12" descr="5kub2pros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5008" y="3000372"/>
            <a:ext cx="1133475" cy="1181100"/>
          </a:xfrm>
          <a:prstGeom prst="rect">
            <a:avLst/>
          </a:prstGeom>
          <a:noFill/>
        </p:spPr>
      </p:pic>
      <p:pic>
        <p:nvPicPr>
          <p:cNvPr id="12301" name="Picture 13" descr="5dode2pro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24525" y="5753100"/>
            <a:ext cx="1133475" cy="1104900"/>
          </a:xfrm>
          <a:prstGeom prst="rect">
            <a:avLst/>
          </a:prstGeom>
          <a:noFill/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923779" y="1142984"/>
            <a:ext cx="92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u="none" dirty="0"/>
              <a:t> </a:t>
            </a:r>
            <a:r>
              <a:rPr lang="ru-RU" b="1" i="1" u="none" dirty="0">
                <a:solidFill>
                  <a:srgbClr val="FF0000"/>
                </a:solidFill>
              </a:rPr>
              <a:t>огонь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211241" y="2205038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i="1" u="none">
                <a:solidFill>
                  <a:schemeClr val="accent2"/>
                </a:solidFill>
                <a:latin typeface="Times New Roman" pitchFamily="18" charset="0"/>
              </a:rPr>
              <a:t>вода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214810" y="4714884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i="1" u="none" dirty="0">
                <a:solidFill>
                  <a:schemeClr val="accent2"/>
                </a:solidFill>
                <a:latin typeface="Times New Roman" pitchFamily="18" charset="0"/>
              </a:rPr>
              <a:t>воздух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286248" y="3500438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i="1" u="none" dirty="0">
                <a:solidFill>
                  <a:srgbClr val="CC9900"/>
                </a:solidFill>
                <a:latin typeface="Times New Roman" pitchFamily="18" charset="0"/>
              </a:rPr>
              <a:t>земля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4068366" y="5876925"/>
            <a:ext cx="1655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000" b="1" i="1" u="none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вселенная</a:t>
            </a:r>
          </a:p>
          <a:p>
            <a:pPr algn="l" eaLnBrk="0" hangingPunct="0"/>
            <a:endParaRPr lang="ru-RU" sz="2000" b="1" i="1" u="none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6848475" y="838967"/>
            <a:ext cx="146526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b="1" u="none" dirty="0">
                <a:latin typeface="Times New Roman" pitchFamily="18" charset="0"/>
                <a:cs typeface="Times New Roman" pitchFamily="18" charset="0"/>
              </a:rPr>
              <a:t>тетраэдр</a:t>
            </a:r>
            <a:endParaRPr lang="ru-RU" sz="1200" u="none" dirty="0">
              <a:solidFill>
                <a:srgbClr val="00007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endParaRPr lang="ru-RU" sz="2400" u="none" dirty="0">
              <a:latin typeface="Times New Roman" pitchFamily="18" charset="0"/>
            </a:endParaRP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6929454" y="1928802"/>
            <a:ext cx="12493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b="1" u="none" dirty="0">
                <a:latin typeface="Times New Roman" pitchFamily="18" charset="0"/>
                <a:cs typeface="Times New Roman" pitchFamily="18" charset="0"/>
              </a:rPr>
              <a:t>икосаэдр</a:t>
            </a:r>
            <a:endParaRPr lang="ru-RU" sz="1200" u="none" dirty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endParaRPr lang="ru-RU" sz="2400" u="none" dirty="0">
              <a:latin typeface="Times New Roman" pitchFamily="18" charset="0"/>
            </a:endParaRP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7072330" y="4572008"/>
            <a:ext cx="11731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b="1" u="none" dirty="0">
                <a:latin typeface="Times New Roman" pitchFamily="18" charset="0"/>
                <a:cs typeface="Times New Roman" pitchFamily="18" charset="0"/>
              </a:rPr>
              <a:t>октаэдр</a:t>
            </a:r>
            <a:endParaRPr lang="ru-RU" sz="1200" u="none" dirty="0">
              <a:solidFill>
                <a:srgbClr val="00007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endParaRPr lang="ru-RU" sz="2400" u="none" dirty="0">
              <a:latin typeface="Times New Roman" pitchFamily="18" charset="0"/>
            </a:endParaRP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7072330" y="3143248"/>
            <a:ext cx="1101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1200" u="none" dirty="0">
                <a:solidFill>
                  <a:srgbClr val="000071"/>
                </a:solidFill>
                <a:latin typeface="Times New Roman" pitchFamily="18" charset="0"/>
              </a:rPr>
              <a:t> </a:t>
            </a:r>
            <a:r>
              <a:rPr lang="ru-RU" b="1" u="none" dirty="0">
                <a:latin typeface="Times New Roman" pitchFamily="18" charset="0"/>
                <a:cs typeface="Times New Roman" pitchFamily="18" charset="0"/>
              </a:rPr>
              <a:t>гексаэдр</a:t>
            </a:r>
            <a:endParaRPr lang="ru-RU" sz="1200" u="none" dirty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endParaRPr lang="ru-RU" sz="2400" u="none" dirty="0">
              <a:latin typeface="Times New Roman" pitchFamily="18" charset="0"/>
            </a:endParaRP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6948488" y="5930922"/>
            <a:ext cx="132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b="1" u="none" dirty="0">
                <a:latin typeface="Times New Roman" pitchFamily="18" charset="0"/>
                <a:cs typeface="Times New Roman" pitchFamily="18" charset="0"/>
              </a:rPr>
              <a:t>додекаэдр</a:t>
            </a:r>
            <a:endParaRPr lang="ru-RU" sz="1200" u="none" dirty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endParaRPr lang="ru-RU" b="1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997" y="4202676"/>
            <a:ext cx="96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Платон</a:t>
            </a:r>
            <a:endParaRPr lang="ru-RU" dirty="0"/>
          </a:p>
        </p:txBody>
      </p:sp>
      <p:pic>
        <p:nvPicPr>
          <p:cNvPr id="64514" name="Picture 2" descr="Head Platon Glyptothek Munich 548.jpg"/>
          <p:cNvPicPr>
            <a:picLocks noChangeAspect="1" noChangeArrowheads="1"/>
          </p:cNvPicPr>
          <p:nvPr/>
        </p:nvPicPr>
        <p:blipFill>
          <a:blip r:embed="rId17">
            <a:lum bright="10000"/>
          </a:blip>
          <a:srcRect/>
          <a:stretch>
            <a:fillRect/>
          </a:stretch>
        </p:blipFill>
        <p:spPr bwMode="auto">
          <a:xfrm>
            <a:off x="0" y="928670"/>
            <a:ext cx="2357422" cy="32789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0941" y="-21433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Задание: Установить соответствие: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12303" grpId="0"/>
      <p:bldP spid="12304" grpId="0"/>
      <p:bldP spid="12305" grpId="0"/>
      <p:bldP spid="12306" grpId="0"/>
      <p:bldP spid="12307" grpId="0"/>
      <p:bldP spid="12308" grpId="0"/>
      <p:bldP spid="12309" grpId="0"/>
      <p:bldP spid="12310" grpId="0"/>
      <p:bldP spid="12311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kepler-spheres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2827" y="1916831"/>
            <a:ext cx="5181501" cy="496551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94576" y="260648"/>
            <a:ext cx="70516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Модель Солнечной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системы Кеплера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602" name="Picture 2" descr="Johannes Kepler 1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6" y="2132856"/>
            <a:ext cx="1905000" cy="26193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11560" y="116632"/>
            <a:ext cx="79928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4400" dirty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4400" b="1" dirty="0">
                <a:solidFill>
                  <a:schemeClr val="accent2"/>
                </a:solidFill>
                <a:latin typeface="Monotype Corsiva" pitchFamily="66" charset="0"/>
              </a:rPr>
              <a:t>  «Космический кубок» </a:t>
            </a:r>
            <a:r>
              <a:rPr lang="ru-RU" sz="4400" dirty="0">
                <a:solidFill>
                  <a:schemeClr val="accent2"/>
                </a:solidFill>
                <a:latin typeface="Monotype Corsiva" pitchFamily="66" charset="0"/>
              </a:rPr>
              <a:t>И. Кеплера</a:t>
            </a:r>
          </a:p>
          <a:p>
            <a:pPr eaLnBrk="0" hangingPunct="0"/>
            <a:endParaRPr lang="ru-RU" sz="4400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57346" name="Picture 2" descr="File:Kepler-solar-system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857232"/>
            <a:ext cx="5459796" cy="60007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wallpicage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1861145" y="116632"/>
            <a:ext cx="55911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/>
              </a:rPr>
              <a:t>Икосаэдро</a:t>
            </a:r>
            <a:r>
              <a:rPr lang="ru-RU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/>
              </a:rPr>
              <a:t>- </a:t>
            </a:r>
            <a:r>
              <a:rPr lang="ru-RU" sz="3600" b="1" kern="10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/>
              </a:rPr>
              <a:t>додекаэдровая</a:t>
            </a:r>
            <a:endParaRPr lang="ru-RU" sz="36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Impact"/>
            </a:endParaRPr>
          </a:p>
          <a:p>
            <a:r>
              <a:rPr lang="ru-RU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/>
              </a:rPr>
              <a:t>структура Земли.</a:t>
            </a:r>
          </a:p>
        </p:txBody>
      </p:sp>
      <p:pic>
        <p:nvPicPr>
          <p:cNvPr id="64514" name="Picture 2" descr="http://im8-tub-ru.yandex.net/i?id=173433057-2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3116"/>
            <a:ext cx="4506090" cy="31432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4518" name="Picture 6" descr="http://ic.pics.livejournal.com/korkonnik/43044606/34319/34319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4643438" cy="46980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4522" name="Picture 10" descr="http://ic.pics.livejournal.com/korkonnik/43044606/34747/34747_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23" y="1571611"/>
            <a:ext cx="4673577" cy="471756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dirty="0" smtClean="0"/>
              <a:t>Мини-исследование: </a:t>
            </a:r>
            <a:endParaRPr lang="ru-RU" dirty="0"/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Существует </a:t>
            </a:r>
            <a:r>
              <a:rPr lang="ru-RU" dirty="0"/>
              <a:t>ли связь между вершинами, ребрами и гранями правильных многогранников</a:t>
            </a:r>
            <a:r>
              <a:rPr lang="ru-RU" dirty="0" smtClean="0"/>
              <a:t>?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А как рассчитать площадь полной поверхности правильного многогранника</a:t>
            </a:r>
            <a:r>
              <a:rPr lang="ru-RU" dirty="0" smtClean="0"/>
              <a:t>?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Как </a:t>
            </a:r>
            <a:r>
              <a:rPr lang="ru-RU" dirty="0" smtClean="0"/>
              <a:t>практически получить объемный правильный многогранник?</a:t>
            </a:r>
            <a:endParaRPr lang="ru-RU" dirty="0"/>
          </a:p>
        </p:txBody>
      </p:sp>
      <p:pic>
        <p:nvPicPr>
          <p:cNvPr id="4" name="Picture 9" descr="word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180022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word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912" y="285728"/>
            <a:ext cx="180022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word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180022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word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57166"/>
            <a:ext cx="180022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0261" y="548680"/>
            <a:ext cx="68666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Исследование по группам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1) исследовать и сделать вывод: существует ли связь между сторонами, вершинами и гранями правильных многогранников?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2) </a:t>
            </a:r>
            <a:r>
              <a:rPr lang="ru-RU" sz="2800" dirty="0"/>
              <a:t>вывести формулы </a:t>
            </a:r>
            <a:r>
              <a:rPr lang="ru-RU" sz="2800" dirty="0" smtClean="0"/>
              <a:t>для вычисления полной </a:t>
            </a:r>
            <a:r>
              <a:rPr lang="ru-RU" sz="2800" dirty="0"/>
              <a:t>поверхности правильных многогранников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3) используя </a:t>
            </a:r>
            <a:r>
              <a:rPr lang="ru-RU" sz="2800" dirty="0"/>
              <a:t>правильные многоугольники: квадрат, </a:t>
            </a:r>
            <a:r>
              <a:rPr lang="ru-RU" sz="2800" dirty="0" smtClean="0"/>
              <a:t>пятиугольник, треугольник построить </a:t>
            </a:r>
            <a:r>
              <a:rPr lang="ru-RU" sz="2800" dirty="0"/>
              <a:t>и вырезать развертки  правильных многогранников.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660652"/>
              </p:ext>
            </p:extLst>
          </p:nvPr>
        </p:nvGraphicFramePr>
        <p:xfrm>
          <a:off x="0" y="692696"/>
          <a:ext cx="9147332" cy="5655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Точечный рисунок" r:id="rId3" imgW="4715533" imgH="2924583" progId="Paint.Picture">
                  <p:embed/>
                </p:oleObj>
              </mc:Choice>
              <mc:Fallback>
                <p:oleObj name="Точечный рисунок" r:id="rId3" imgW="4715533" imgH="292458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92696"/>
                        <a:ext cx="9147332" cy="5655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86" name="Picture 178" descr="Sandwatc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6" y="285728"/>
            <a:ext cx="571500" cy="85725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448896"/>
              </p:ext>
            </p:extLst>
          </p:nvPr>
        </p:nvGraphicFramePr>
        <p:xfrm>
          <a:off x="107504" y="980728"/>
          <a:ext cx="8928991" cy="4968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2"/>
                <a:gridCol w="1584176"/>
                <a:gridCol w="1917458"/>
                <a:gridCol w="2259005"/>
              </a:tblGrid>
              <a:tr h="6210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 dirty="0">
                          <a:effectLst/>
                        </a:rPr>
                        <a:t>Правильный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 dirty="0">
                          <a:effectLst/>
                        </a:rPr>
                        <a:t>многогранник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Число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42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 dirty="0" smtClean="0">
                          <a:effectLst/>
                        </a:rPr>
                        <a:t>граней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 dirty="0" smtClean="0">
                          <a:effectLst/>
                        </a:rPr>
                        <a:t>вершин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 dirty="0" smtClean="0">
                          <a:effectLst/>
                        </a:rPr>
                        <a:t>ребер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1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тетраэдр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1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гексаэдр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1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октаэдр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1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додекаэдр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1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икосаэдр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18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86" name="Picture 178" descr="Sandwatc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6" y="285728"/>
            <a:ext cx="571500" cy="85725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650328"/>
              </p:ext>
            </p:extLst>
          </p:nvPr>
        </p:nvGraphicFramePr>
        <p:xfrm>
          <a:off x="107504" y="980728"/>
          <a:ext cx="8928992" cy="4968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/>
                <a:gridCol w="3600400"/>
                <a:gridCol w="2232248"/>
              </a:tblGrid>
              <a:tr h="6210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Правильный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многогранник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Число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2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 dirty="0">
                          <a:effectLst/>
                        </a:rPr>
                        <a:t>граней и вершин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 dirty="0">
                          <a:effectLst/>
                        </a:rPr>
                        <a:t>(Г+В)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 dirty="0">
                          <a:effectLst/>
                        </a:rPr>
                        <a:t>ребер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 dirty="0">
                          <a:effectLst/>
                        </a:rPr>
                        <a:t>(Р)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1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тетраэдр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1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гексаэдр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1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октаэдр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1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додекаэдр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1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икосаэдр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03648" y="1401149"/>
            <a:ext cx="55038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800" b="1" i="1" u="none" dirty="0">
                <a:solidFill>
                  <a:srgbClr val="0066CC"/>
                </a:solidFill>
              </a:rPr>
              <a:t>Теорема Эйлера</a:t>
            </a:r>
            <a:r>
              <a:rPr lang="ru-RU" u="none" dirty="0"/>
              <a:t>    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2276872"/>
            <a:ext cx="870106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4800" b="1" i="1" u="none" dirty="0">
                <a:solidFill>
                  <a:srgbClr val="FF0000"/>
                </a:solidFill>
              </a:rPr>
              <a:t>Число вершин плюс число граней минус число рёбер равно двум. </a:t>
            </a:r>
          </a:p>
          <a:p>
            <a:pPr algn="l"/>
            <a:r>
              <a:rPr lang="ru-RU" sz="4800" u="none" dirty="0"/>
              <a:t>           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142976" y="5143512"/>
            <a:ext cx="7000924" cy="830997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u="none" dirty="0">
                <a:solidFill>
                  <a:srgbClr val="66FF66"/>
                </a:solidFill>
              </a:rPr>
              <a:t>В + Г – Р = 2</a:t>
            </a:r>
          </a:p>
        </p:txBody>
      </p:sp>
      <p:pic>
        <p:nvPicPr>
          <p:cNvPr id="6" name="Picture 4" descr="http://tmn.fio.ru/works/26x/304/images/el1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417474" y="19886"/>
            <a:ext cx="1735907" cy="2056852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86737" y="156694"/>
            <a:ext cx="4630737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ru-RU" sz="2400" b="1" u="none" dirty="0">
                <a:solidFill>
                  <a:srgbClr val="FF0000"/>
                </a:solidFill>
              </a:rPr>
              <a:t>Леонард Эйлер</a:t>
            </a:r>
            <a:br>
              <a:rPr lang="ru-RU" sz="2400" b="1" u="none" dirty="0">
                <a:solidFill>
                  <a:srgbClr val="FF0000"/>
                </a:solidFill>
              </a:rPr>
            </a:br>
            <a:r>
              <a:rPr lang="ru-RU" sz="2400" b="1" u="none" dirty="0">
                <a:solidFill>
                  <a:srgbClr val="FF0000"/>
                </a:solidFill>
              </a:rPr>
              <a:t>(1707 – 1783 гг.)</a:t>
            </a:r>
            <a:br>
              <a:rPr lang="ru-RU" sz="2400" b="1" u="none" dirty="0">
                <a:solidFill>
                  <a:srgbClr val="FF0000"/>
                </a:solidFill>
              </a:rPr>
            </a:br>
            <a:r>
              <a:rPr lang="ru-RU" sz="2400" b="1" u="none" dirty="0">
                <a:solidFill>
                  <a:srgbClr val="993300"/>
                </a:solidFill>
              </a:rPr>
              <a:t>немецкий математик и физик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2919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929198"/>
            <a:ext cx="2775092" cy="7143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40916" y="1916832"/>
            <a:ext cx="20393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2996952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€€€€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73728" y="3774352"/>
            <a:ext cx="235060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40916" y="5661248"/>
            <a:ext cx="24714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483294" y="2147895"/>
                <a:ext cx="1129475" cy="57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solidFill>
                                <a:srgbClr val="66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ru-RU" sz="2800" b="1" i="1">
                              <a:solidFill>
                                <a:srgbClr val="6600CC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8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294" y="2147895"/>
                <a:ext cx="1129475" cy="5739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677083" y="3066563"/>
                <a:ext cx="845551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6600CC"/>
                          </a:solidFill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ru-RU" sz="2800" b="1" i="1">
                              <a:solidFill>
                                <a:srgbClr val="66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а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083" y="3066563"/>
                <a:ext cx="845551" cy="5329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407468" y="5820303"/>
                <a:ext cx="1344278" cy="57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solidFill>
                                <a:srgbClr val="66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2800" b="1" i="1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ru-RU" sz="2800" b="1" i="1">
                              <a:solidFill>
                                <a:srgbClr val="6600CC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8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468" y="5820303"/>
                <a:ext cx="1344278" cy="5739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375892" y="4005415"/>
                <a:ext cx="1344278" cy="57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solidFill>
                                <a:srgbClr val="66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ru-RU" sz="2800" b="1" i="1">
                              <a:solidFill>
                                <a:srgbClr val="6600CC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8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892" y="4005415"/>
                <a:ext cx="1344278" cy="5739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179388" y="115888"/>
            <a:ext cx="1666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4-5 группы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60164"/>
            <a:ext cx="3703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Развертки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78" name="Picture 2" descr="http://upload.wikimedia.org/wikipedia/commons/thumb/1/1b/Dodecahedron_flat.svg/300px-Dodecahedron_fla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348425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upload.wikimedia.org/wikipedia/commons/thumb/b/b3/Octahedron_flat.svg/300px-Octahedron_fla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7" y="4121633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t2.gstatic.com/images?q=tbn:ANd9GcRezbiCO4yewo3VYFvI7ritmQrb8jH5Jm7x01OcQnN8_3n0Gflq4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3121" y="334654"/>
            <a:ext cx="1811294" cy="380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ttp://upload.wikimedia.org/wikipedia/commons/thumb/d/dd/%D0%A0%D0%B0%D0%B7%D0%B2%D0%B5%D1%80%D1%82%D0%BA%D0%B0_%D0%BA%D1%83%D0%B1%D0%B0.png/220px-%D0%A0%D0%B0%D0%B7%D0%B2%D0%B5%D1%80%D1%82%D0%BA%D0%B0_%D0%BA%D1%83%D0%B1%D0%B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121" y="401877"/>
            <a:ext cx="2095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http://images.kakprosto.ru/articles/201103/article_351_7fefc93069156ff3ca9d9710722cbff2129977645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0" y="1006575"/>
            <a:ext cx="2757488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3358320"/>
            <a:ext cx="18787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Икосаэдр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00589" y="6071672"/>
            <a:ext cx="21095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Додекаэдр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91454" y="6165304"/>
            <a:ext cx="16610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ктаэдр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18185" y="3358320"/>
            <a:ext cx="17915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Гексаэдр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5443" y="3373784"/>
            <a:ext cx="18196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Тетраэдр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задание:</a:t>
            </a:r>
            <a:br>
              <a:rPr lang="ru-RU" dirty="0" smtClean="0"/>
            </a:br>
            <a:r>
              <a:rPr lang="ru-RU" dirty="0" smtClean="0"/>
              <a:t>рассчитать </a:t>
            </a:r>
            <a:r>
              <a:rPr lang="en-US" dirty="0" smtClean="0"/>
              <a:t>S</a:t>
            </a:r>
            <a:r>
              <a:rPr lang="ru-RU" baseline="-25000" dirty="0" smtClean="0"/>
              <a:t>полн.  </a:t>
            </a:r>
            <a:r>
              <a:rPr lang="ru-RU" dirty="0" smtClean="0"/>
              <a:t>для правильных многогранников при  а</a:t>
            </a:r>
            <a:r>
              <a:rPr lang="en-US" dirty="0" smtClean="0"/>
              <a:t>=3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+ учебник </a:t>
            </a:r>
            <a:r>
              <a:rPr lang="ru-RU" dirty="0"/>
              <a:t>с.79 №271-275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47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5445"/>
            <a:ext cx="83268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Правильные многогранники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природе: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8368" y="2060848"/>
            <a:ext cx="288756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r>
              <a:rPr kumimoji="1" lang="ru-RU" sz="2400" b="1" dirty="0">
                <a:solidFill>
                  <a:srgbClr val="6600CC"/>
                </a:solidFill>
              </a:rPr>
              <a:t>Кристаллы поваренной соли.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443725"/>
            <a:ext cx="2649215" cy="246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E5FF"/>
              </a:clrFrom>
              <a:clrTo>
                <a:srgbClr val="D4E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845755"/>
            <a:ext cx="3852863" cy="36576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4283968" y="2294299"/>
            <a:ext cx="4229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eaLnBrk="0" hangingPunct="0"/>
            <a:r>
              <a:rPr lang="ru-RU" b="1" dirty="0" err="1">
                <a:solidFill>
                  <a:srgbClr val="990000"/>
                </a:solidFill>
              </a:rPr>
              <a:t>Фосфорноватистая</a:t>
            </a:r>
            <a:r>
              <a:rPr lang="ru-RU" b="1" dirty="0">
                <a:solidFill>
                  <a:srgbClr val="990000"/>
                </a:solidFill>
              </a:rPr>
              <a:t> кислота Н </a:t>
            </a:r>
            <a:r>
              <a:rPr lang="ru-RU" b="1" baseline="-25000" dirty="0">
                <a:solidFill>
                  <a:srgbClr val="990000"/>
                </a:solidFill>
              </a:rPr>
              <a:t>3</a:t>
            </a:r>
            <a:r>
              <a:rPr lang="ru-RU" b="1" dirty="0">
                <a:solidFill>
                  <a:srgbClr val="990000"/>
                </a:solidFill>
              </a:rPr>
              <a:t>РО</a:t>
            </a:r>
            <a:r>
              <a:rPr lang="ru-RU" b="1" baseline="-25000" dirty="0">
                <a:solidFill>
                  <a:srgbClr val="990000"/>
                </a:solidFill>
              </a:rPr>
              <a:t>2.</a:t>
            </a:r>
            <a:endParaRPr lang="ru-RU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5445"/>
            <a:ext cx="83268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Правильные многогранники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природе: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4" descr="art_3_5_clip_image0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643182"/>
            <a:ext cx="3276600" cy="3840162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pic>
        <p:nvPicPr>
          <p:cNvPr id="10" name="Picture 4" descr="VOLV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4513" y="2754474"/>
            <a:ext cx="3529012" cy="3529012"/>
          </a:xfrm>
          <a:prstGeom prst="rect">
            <a:avLst/>
          </a:prstGeom>
          <a:noFill/>
        </p:spPr>
      </p:pic>
      <p:pic>
        <p:nvPicPr>
          <p:cNvPr id="7" name="Picture 28" descr="z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22"/>
            <a:ext cx="1923430" cy="19366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16528" y="1999035"/>
            <a:ext cx="350493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ru-RU" sz="2000" b="1" i="1" dirty="0">
                <a:solidFill>
                  <a:srgbClr val="990000"/>
                </a:solidFill>
              </a:rPr>
              <a:t>Вирус полиомиелита</a:t>
            </a:r>
            <a:r>
              <a:rPr lang="ru-RU" sz="2000" b="1" dirty="0">
                <a:solidFill>
                  <a:srgbClr val="990000"/>
                </a:solidFill>
              </a:rPr>
              <a:t> </a:t>
            </a:r>
            <a:endParaRPr lang="ru-RU" sz="2000" b="1" dirty="0" smtClean="0">
              <a:solidFill>
                <a:srgbClr val="990000"/>
              </a:solidFill>
            </a:endParaRPr>
          </a:p>
          <a:p>
            <a:r>
              <a:rPr lang="ru-RU" sz="2000" b="1" dirty="0" smtClean="0">
                <a:solidFill>
                  <a:srgbClr val="990000"/>
                </a:solidFill>
              </a:rPr>
              <a:t>имеет </a:t>
            </a:r>
            <a:r>
              <a:rPr lang="ru-RU" sz="2000" b="1" dirty="0">
                <a:solidFill>
                  <a:srgbClr val="990000"/>
                </a:solidFill>
              </a:rPr>
              <a:t>форму додекаэдра.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66947" y="2292809"/>
            <a:ext cx="28875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r>
              <a:rPr kumimoji="1" lang="ru-RU" sz="2400" b="1" dirty="0" err="1" smtClean="0">
                <a:solidFill>
                  <a:srgbClr val="6600CC"/>
                </a:solidFill>
              </a:rPr>
              <a:t>Феодария</a:t>
            </a:r>
            <a:endParaRPr kumimoji="1" lang="ru-RU" sz="2400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5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2" y="1916832"/>
            <a:ext cx="884527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5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" y="-11685"/>
            <a:ext cx="9120158" cy="681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63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9749" y="2291592"/>
            <a:ext cx="79216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i="1" u="none" dirty="0" smtClean="0"/>
              <a:t>"</a:t>
            </a:r>
            <a:r>
              <a:rPr lang="ru-RU" sz="3200" b="1" i="1" u="none" dirty="0"/>
              <a:t>Правильных многогранников вызывающе мало, но этот весьма скромный по численности отряд сумел пробраться в самые глубины различных наук". </a:t>
            </a:r>
            <a:endParaRPr lang="ru-RU" sz="3200" b="1" i="1" u="none" dirty="0" smtClean="0"/>
          </a:p>
          <a:p>
            <a:r>
              <a:rPr lang="ru-RU" sz="3200" u="none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                                                                           </a:t>
            </a:r>
            <a:r>
              <a:rPr lang="ru-RU" sz="3200" b="1" u="none" dirty="0" smtClean="0">
                <a:solidFill>
                  <a:srgbClr val="FF0000"/>
                </a:solidFill>
                <a:latin typeface="Segoe Script" pitchFamily="34" charset="0"/>
              </a:rPr>
              <a:t>Льюис Кэрролл</a:t>
            </a:r>
            <a:endParaRPr lang="ru-RU" sz="3200" b="1" u="none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E5FF"/>
              </a:clrFrom>
              <a:clrTo>
                <a:srgbClr val="D4E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514592"/>
            <a:ext cx="2125440" cy="2017723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82260"/>
            <a:ext cx="1510755" cy="140767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</p:pic>
      <p:pic>
        <p:nvPicPr>
          <p:cNvPr id="7" name="Picture 4" descr="art_3_5_clip_image0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459" y="4514592"/>
            <a:ext cx="1887075" cy="2211644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pic>
        <p:nvPicPr>
          <p:cNvPr id="8" name="Picture 5" descr="is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8191" y="105125"/>
            <a:ext cx="1787949" cy="214796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600" y="0"/>
            <a:ext cx="11377264" cy="73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88919" y="2204864"/>
            <a:ext cx="789754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u="none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Правильные </a:t>
            </a:r>
          </a:p>
          <a:p>
            <a:pPr algn="ctr"/>
            <a:r>
              <a:rPr lang="ru-RU" sz="8800" u="none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многогранники</a:t>
            </a:r>
            <a:endParaRPr lang="ru-RU" sz="8800" u="none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4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123032" y="55554"/>
            <a:ext cx="8748712" cy="2087562"/>
          </a:xfrm>
          <a:prstGeom prst="flowChartAlternateProcess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endParaRPr lang="ru-RU" sz="2800" b="1" u="none" dirty="0">
              <a:solidFill>
                <a:srgbClr val="993300"/>
              </a:solidFill>
            </a:endParaRPr>
          </a:p>
          <a:p>
            <a:endParaRPr lang="ru-RU" sz="2800" b="1" u="none" dirty="0">
              <a:solidFill>
                <a:srgbClr val="993300"/>
              </a:solidFill>
            </a:endParaRPr>
          </a:p>
          <a:p>
            <a:endParaRPr lang="ru-RU" sz="2800" b="1" u="none" dirty="0">
              <a:solidFill>
                <a:srgbClr val="993300"/>
              </a:solidFill>
            </a:endParaRPr>
          </a:p>
          <a:p>
            <a:endParaRPr lang="ru-RU" sz="2800" b="1" u="none" dirty="0">
              <a:solidFill>
                <a:srgbClr val="993300"/>
              </a:solidFill>
            </a:endParaRPr>
          </a:p>
          <a:p>
            <a:r>
              <a:rPr lang="ru-RU" sz="2800" b="1" u="none" dirty="0">
                <a:solidFill>
                  <a:srgbClr val="FF0000"/>
                </a:solidFill>
              </a:rPr>
              <a:t>ПРАВИЛЬНЫЙ МНОГОГРАННИК-</a:t>
            </a:r>
          </a:p>
          <a:p>
            <a:r>
              <a:rPr lang="ru-RU" sz="2800" b="1" u="none" dirty="0">
                <a:solidFill>
                  <a:srgbClr val="993300"/>
                </a:solidFill>
                <a:latin typeface="Blackadder ITC" pitchFamily="82" charset="0"/>
              </a:rPr>
              <a:t>выпуклый многогранник, грани которого являются </a:t>
            </a:r>
            <a:endParaRPr lang="ru-RU" sz="2800" b="1" u="none" dirty="0" smtClean="0">
              <a:solidFill>
                <a:srgbClr val="993300"/>
              </a:solidFill>
              <a:latin typeface="Blackadder ITC" pitchFamily="82" charset="0"/>
            </a:endParaRPr>
          </a:p>
          <a:p>
            <a:r>
              <a:rPr lang="ru-RU" sz="2800" b="1" u="none" dirty="0" smtClean="0">
                <a:solidFill>
                  <a:srgbClr val="993300"/>
                </a:solidFill>
                <a:latin typeface="Blackadder ITC" pitchFamily="82" charset="0"/>
              </a:rPr>
              <a:t>правильными </a:t>
            </a:r>
            <a:r>
              <a:rPr lang="ru-RU" sz="2800" b="1" u="none" dirty="0">
                <a:solidFill>
                  <a:srgbClr val="993300"/>
                </a:solidFill>
                <a:latin typeface="Blackadder ITC" pitchFamily="82" charset="0"/>
              </a:rPr>
              <a:t> </a:t>
            </a:r>
            <a:r>
              <a:rPr lang="ru-RU" sz="2800" b="1" u="none" dirty="0" smtClean="0">
                <a:solidFill>
                  <a:srgbClr val="993300"/>
                </a:solidFill>
                <a:latin typeface="Blackadder ITC" pitchFamily="82" charset="0"/>
              </a:rPr>
              <a:t>многоугольниками </a:t>
            </a:r>
            <a:r>
              <a:rPr lang="ru-RU" sz="2800" b="1" dirty="0">
                <a:solidFill>
                  <a:srgbClr val="6600CC"/>
                </a:solidFill>
                <a:latin typeface="Blackadder ITC" pitchFamily="82" charset="0"/>
              </a:rPr>
              <a:t>с одним и тем же </a:t>
            </a:r>
            <a:endParaRPr lang="ru-RU" sz="2800" b="1" dirty="0" smtClean="0">
              <a:solidFill>
                <a:srgbClr val="6600CC"/>
              </a:solidFill>
              <a:latin typeface="Blackadder ITC" pitchFamily="82" charset="0"/>
            </a:endParaRPr>
          </a:p>
          <a:p>
            <a:r>
              <a:rPr lang="ru-RU" sz="2800" b="1" dirty="0" smtClean="0">
                <a:solidFill>
                  <a:srgbClr val="6600CC"/>
                </a:solidFill>
                <a:latin typeface="Blackadder ITC" pitchFamily="82" charset="0"/>
              </a:rPr>
              <a:t>числом </a:t>
            </a:r>
            <a:r>
              <a:rPr lang="ru-RU" sz="2800" b="1" dirty="0">
                <a:solidFill>
                  <a:srgbClr val="6600CC"/>
                </a:solidFill>
                <a:latin typeface="Blackadder ITC" pitchFamily="82" charset="0"/>
              </a:rPr>
              <a:t>сторон</a:t>
            </a:r>
            <a:r>
              <a:rPr lang="ru-RU" sz="2800" b="1" u="none" dirty="0">
                <a:solidFill>
                  <a:srgbClr val="993300"/>
                </a:solidFill>
                <a:latin typeface="Blackadder ITC" pitchFamily="82" charset="0"/>
              </a:rPr>
              <a:t> </a:t>
            </a:r>
            <a:r>
              <a:rPr lang="ru-RU" sz="2800" b="1" u="none" dirty="0" smtClean="0">
                <a:solidFill>
                  <a:srgbClr val="993300"/>
                </a:solidFill>
                <a:latin typeface="Blackadder ITC" pitchFamily="82" charset="0"/>
              </a:rPr>
              <a:t>и </a:t>
            </a:r>
            <a:r>
              <a:rPr lang="ru-RU" sz="2800" b="1" dirty="0">
                <a:solidFill>
                  <a:srgbClr val="00B050"/>
                </a:solidFill>
                <a:latin typeface="Blackadder ITC" pitchFamily="82" charset="0"/>
              </a:rPr>
              <a:t>в каждой вершине </a:t>
            </a:r>
            <a:r>
              <a:rPr lang="ru-RU" sz="2800" b="1" dirty="0" smtClean="0">
                <a:solidFill>
                  <a:srgbClr val="00B050"/>
                </a:solidFill>
                <a:latin typeface="Blackadder ITC" pitchFamily="82" charset="0"/>
              </a:rPr>
              <a:t>которого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Blackadder ITC" pitchFamily="82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Blackadder ITC" pitchFamily="82" charset="0"/>
              </a:rPr>
              <a:t>сходится одно и то же число ребер</a:t>
            </a:r>
            <a:r>
              <a:rPr lang="ru-RU" sz="2800" b="1" u="none" dirty="0">
                <a:solidFill>
                  <a:srgbClr val="993300"/>
                </a:solidFill>
                <a:latin typeface="Blackadder ITC" pitchFamily="82" charset="0"/>
              </a:rPr>
              <a:t>.</a:t>
            </a:r>
          </a:p>
          <a:p>
            <a:endParaRPr lang="ru-RU" sz="2800" b="1" u="none" dirty="0">
              <a:solidFill>
                <a:srgbClr val="FF0000"/>
              </a:solidFill>
              <a:latin typeface="Blackadder ITC" pitchFamily="82" charset="0"/>
            </a:endParaRPr>
          </a:p>
          <a:p>
            <a:endParaRPr lang="ru-RU" sz="2800" b="1" u="none" dirty="0">
              <a:solidFill>
                <a:srgbClr val="FF0000"/>
              </a:solidFill>
            </a:endParaRPr>
          </a:p>
          <a:p>
            <a:endParaRPr lang="ru-RU" sz="2800" u="none" dirty="0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3276600" y="6165850"/>
            <a:ext cx="12207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ru-RU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Гексаэдр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314325" y="4941888"/>
            <a:ext cx="1241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ru-RU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Тетраэдр</a:t>
            </a: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4287838" y="4743740"/>
            <a:ext cx="1127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ru-RU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Октаэдр</a:t>
            </a: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5414963" y="6237288"/>
            <a:ext cx="14112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ru-RU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Додекаэдр</a:t>
            </a: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7643813" y="4652963"/>
            <a:ext cx="12684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ru-RU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Икосаэдр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763074"/>
              </p:ext>
            </p:extLst>
          </p:nvPr>
        </p:nvGraphicFramePr>
        <p:xfrm>
          <a:off x="280014" y="2152760"/>
          <a:ext cx="2407444" cy="2465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9" name="Photo Editor Photo" r:id="rId3" imgW="3552381" imgH="3638095" progId="">
                  <p:embed/>
                </p:oleObj>
              </mc:Choice>
              <mc:Fallback>
                <p:oleObj name="Photo Editor Photo" r:id="rId3" imgW="3552381" imgH="3638095" progId="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14" y="2152760"/>
                        <a:ext cx="2407444" cy="24657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47683"/>
              </p:ext>
            </p:extLst>
          </p:nvPr>
        </p:nvGraphicFramePr>
        <p:xfrm>
          <a:off x="1886285" y="4155529"/>
          <a:ext cx="2182408" cy="2306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0" name="Photo Editor Photo" r:id="rId5" imgW="3858164" imgH="4076190" progId="">
                  <p:embed/>
                </p:oleObj>
              </mc:Choice>
              <mc:Fallback>
                <p:oleObj name="Photo Editor Photo" r:id="rId5" imgW="3858164" imgH="4076190" progId="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285" y="4155529"/>
                        <a:ext cx="2182408" cy="23061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375741"/>
              </p:ext>
            </p:extLst>
          </p:nvPr>
        </p:nvGraphicFramePr>
        <p:xfrm>
          <a:off x="3237706" y="2194280"/>
          <a:ext cx="2519363" cy="2449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1" name="Photo Editor Photo" r:id="rId7" imgW="2742857" imgH="2666667" progId="">
                  <p:embed/>
                </p:oleObj>
              </mc:Choice>
              <mc:Fallback>
                <p:oleObj name="Photo Editor Photo" r:id="rId7" imgW="2742857" imgH="2666667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7706" y="2194280"/>
                        <a:ext cx="2519363" cy="24491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138850"/>
              </p:ext>
            </p:extLst>
          </p:nvPr>
        </p:nvGraphicFramePr>
        <p:xfrm>
          <a:off x="5414963" y="4276992"/>
          <a:ext cx="2160240" cy="2072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2" name="Photo Editor Photo" r:id="rId9" imgW="1867161" imgH="1790476" progId="">
                  <p:embed/>
                </p:oleObj>
              </mc:Choice>
              <mc:Fallback>
                <p:oleObj name="Photo Editor Photo" r:id="rId9" imgW="1867161" imgH="1790476" progId="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963" y="4276992"/>
                        <a:ext cx="2160240" cy="2072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45145"/>
              </p:ext>
            </p:extLst>
          </p:nvPr>
        </p:nvGraphicFramePr>
        <p:xfrm>
          <a:off x="6723766" y="2666615"/>
          <a:ext cx="2223127" cy="2042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3" name="Photo Editor Photo" r:id="rId11" imgW="5772956" imgH="5304762" progId="">
                  <p:embed/>
                </p:oleObj>
              </mc:Choice>
              <mc:Fallback>
                <p:oleObj name="Photo Editor Photo" r:id="rId11" imgW="5772956" imgH="5304762" progId="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3766" y="2666615"/>
                        <a:ext cx="2223127" cy="20424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214546" y="2428868"/>
            <a:ext cx="4608512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  <a:flatTx/>
          </a:bodyPr>
          <a:lstStyle/>
          <a:p>
            <a:r>
              <a:rPr lang="ru-RU" sz="4000" b="1" u="none" dirty="0">
                <a:solidFill>
                  <a:srgbClr val="6600CC"/>
                </a:solidFill>
              </a:rPr>
              <a:t>«</a:t>
            </a:r>
            <a:r>
              <a:rPr lang="ru-RU" sz="4000" b="1" i="1" u="none" dirty="0" err="1">
                <a:solidFill>
                  <a:srgbClr val="6600CC"/>
                </a:solidFill>
              </a:rPr>
              <a:t>эдра</a:t>
            </a:r>
            <a:r>
              <a:rPr lang="ru-RU" sz="4000" b="1" u="none" dirty="0">
                <a:solidFill>
                  <a:srgbClr val="6600CC"/>
                </a:solidFill>
              </a:rPr>
              <a:t>» - </a:t>
            </a:r>
            <a:r>
              <a:rPr lang="ru-RU" sz="4000" b="1" u="none" dirty="0" smtClean="0">
                <a:solidFill>
                  <a:srgbClr val="6600CC"/>
                </a:solidFill>
              </a:rPr>
              <a:t>грань </a:t>
            </a:r>
            <a:endParaRPr lang="ru-RU" sz="4000" u="none" dirty="0">
              <a:solidFill>
                <a:srgbClr val="6600CC"/>
              </a:solidFill>
            </a:endParaRPr>
          </a:p>
          <a:p>
            <a:r>
              <a:rPr lang="ru-RU" sz="4000" b="1" u="none" dirty="0">
                <a:solidFill>
                  <a:srgbClr val="6600CC"/>
                </a:solidFill>
              </a:rPr>
              <a:t>«</a:t>
            </a:r>
            <a:r>
              <a:rPr lang="ru-RU" sz="4000" b="1" i="1" u="none" dirty="0">
                <a:solidFill>
                  <a:srgbClr val="6600CC"/>
                </a:solidFill>
              </a:rPr>
              <a:t>тетра</a:t>
            </a:r>
            <a:r>
              <a:rPr lang="ru-RU" sz="4000" b="1" u="none" dirty="0">
                <a:solidFill>
                  <a:srgbClr val="6600CC"/>
                </a:solidFill>
              </a:rPr>
              <a:t>» - 4 </a:t>
            </a:r>
            <a:endParaRPr lang="ru-RU" sz="4000" u="none" dirty="0">
              <a:solidFill>
                <a:srgbClr val="6600CC"/>
              </a:solidFill>
            </a:endParaRPr>
          </a:p>
          <a:p>
            <a:r>
              <a:rPr lang="ru-RU" sz="4000" b="1" u="none" dirty="0">
                <a:solidFill>
                  <a:srgbClr val="6600CC"/>
                </a:solidFill>
              </a:rPr>
              <a:t>«</a:t>
            </a:r>
            <a:r>
              <a:rPr lang="ru-RU" sz="4000" b="1" i="1" u="none" dirty="0" err="1">
                <a:solidFill>
                  <a:srgbClr val="6600CC"/>
                </a:solidFill>
              </a:rPr>
              <a:t>гекса</a:t>
            </a:r>
            <a:r>
              <a:rPr lang="ru-RU" sz="4000" b="1" u="none" dirty="0">
                <a:solidFill>
                  <a:srgbClr val="6600CC"/>
                </a:solidFill>
              </a:rPr>
              <a:t>» - </a:t>
            </a:r>
            <a:r>
              <a:rPr lang="ru-RU" sz="4000" b="1" u="none" dirty="0" smtClean="0">
                <a:solidFill>
                  <a:srgbClr val="6600CC"/>
                </a:solidFill>
              </a:rPr>
              <a:t>6 </a:t>
            </a:r>
            <a:endParaRPr lang="ru-RU" sz="4000" u="none" dirty="0">
              <a:solidFill>
                <a:srgbClr val="6600CC"/>
              </a:solidFill>
            </a:endParaRPr>
          </a:p>
          <a:p>
            <a:r>
              <a:rPr lang="ru-RU" sz="4000" b="1" u="none" dirty="0">
                <a:solidFill>
                  <a:srgbClr val="6600CC"/>
                </a:solidFill>
              </a:rPr>
              <a:t>«</a:t>
            </a:r>
            <a:r>
              <a:rPr lang="ru-RU" sz="4000" b="1" i="1" u="none" dirty="0">
                <a:solidFill>
                  <a:srgbClr val="6600CC"/>
                </a:solidFill>
              </a:rPr>
              <a:t>окта</a:t>
            </a:r>
            <a:r>
              <a:rPr lang="ru-RU" sz="4000" b="1" u="none" dirty="0">
                <a:solidFill>
                  <a:srgbClr val="6600CC"/>
                </a:solidFill>
              </a:rPr>
              <a:t>» - 8 </a:t>
            </a:r>
            <a:endParaRPr lang="ru-RU" sz="4000" u="none" dirty="0">
              <a:solidFill>
                <a:srgbClr val="6600CC"/>
              </a:solidFill>
            </a:endParaRPr>
          </a:p>
          <a:p>
            <a:r>
              <a:rPr lang="ru-RU" sz="4000" b="1" u="none" dirty="0">
                <a:solidFill>
                  <a:srgbClr val="6600CC"/>
                </a:solidFill>
              </a:rPr>
              <a:t>«</a:t>
            </a:r>
            <a:r>
              <a:rPr lang="ru-RU" sz="4000" b="1" i="1" u="none" dirty="0">
                <a:solidFill>
                  <a:srgbClr val="6600CC"/>
                </a:solidFill>
              </a:rPr>
              <a:t>икоса</a:t>
            </a:r>
            <a:r>
              <a:rPr lang="ru-RU" sz="4000" b="1" u="none" dirty="0">
                <a:solidFill>
                  <a:srgbClr val="6600CC"/>
                </a:solidFill>
              </a:rPr>
              <a:t>» - </a:t>
            </a:r>
            <a:r>
              <a:rPr lang="ru-RU" sz="4000" b="1" u="none" dirty="0" smtClean="0">
                <a:solidFill>
                  <a:srgbClr val="6600CC"/>
                </a:solidFill>
              </a:rPr>
              <a:t>20</a:t>
            </a:r>
            <a:endParaRPr lang="ru-RU" sz="4000" u="none" dirty="0">
              <a:solidFill>
                <a:srgbClr val="6600CC"/>
              </a:solidFill>
            </a:endParaRPr>
          </a:p>
          <a:p>
            <a:r>
              <a:rPr lang="ru-RU" sz="4000" b="1" u="none" dirty="0">
                <a:solidFill>
                  <a:srgbClr val="6600CC"/>
                </a:solidFill>
              </a:rPr>
              <a:t>«</a:t>
            </a:r>
            <a:r>
              <a:rPr lang="ru-RU" sz="4000" b="1" i="1" u="none" dirty="0" err="1">
                <a:solidFill>
                  <a:srgbClr val="6600CC"/>
                </a:solidFill>
              </a:rPr>
              <a:t>додека</a:t>
            </a:r>
            <a:r>
              <a:rPr lang="ru-RU" sz="4000" b="1" u="none" dirty="0">
                <a:solidFill>
                  <a:srgbClr val="6600CC"/>
                </a:solidFill>
              </a:rPr>
              <a:t>» - 12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3149" y="928707"/>
            <a:ext cx="78559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Происхождение названий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равильных многогранников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788024" y="2348880"/>
            <a:ext cx="392360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u="none" dirty="0" smtClean="0">
                <a:latin typeface="+mn-lt"/>
              </a:rPr>
              <a:t>Поверхность </a:t>
            </a:r>
            <a:r>
              <a:rPr lang="ru-RU" sz="2400" b="1" u="none" dirty="0">
                <a:latin typeface="+mn-lt"/>
              </a:rPr>
              <a:t>тетраэдра состоит из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четырех </a:t>
            </a:r>
            <a:r>
              <a:rPr lang="ru-RU" sz="2400" b="1" u="none" dirty="0">
                <a:latin typeface="+mn-lt"/>
              </a:rPr>
              <a:t>равносторонних треугольников, сходящихся в каждой вершине по три.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779838" y="322263"/>
            <a:ext cx="3865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5400" b="1" u="none">
                <a:solidFill>
                  <a:srgbClr val="FF0066"/>
                </a:solidFill>
              </a:rPr>
              <a:t>ТЕТРАЭДР</a:t>
            </a:r>
          </a:p>
        </p:txBody>
      </p:sp>
      <p:pic>
        <p:nvPicPr>
          <p:cNvPr id="7" name="Рисунок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08831">
            <a:off x="5245852" y="4100965"/>
            <a:ext cx="32432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3065" y="6352558"/>
            <a:ext cx="241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азвертка тетраэдра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2664296" cy="256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0" y="3330596"/>
            <a:ext cx="3117318" cy="279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623435" y="2285695"/>
            <a:ext cx="43510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u="none" dirty="0" smtClean="0"/>
              <a:t>Куб </a:t>
            </a:r>
            <a:r>
              <a:rPr lang="ru-RU" sz="2400" b="1" u="none" dirty="0"/>
              <a:t>имеет </a:t>
            </a:r>
            <a:r>
              <a:rPr lang="ru-RU" sz="2400" b="1" dirty="0">
                <a:solidFill>
                  <a:srgbClr val="FF0000"/>
                </a:solidFill>
              </a:rPr>
              <a:t>шесть</a:t>
            </a:r>
            <a:r>
              <a:rPr lang="ru-RU" sz="2400" b="1" dirty="0"/>
              <a:t> </a:t>
            </a:r>
            <a:r>
              <a:rPr lang="ru-RU" sz="2400" b="1" u="none" dirty="0"/>
              <a:t>квадратных граней, сходящихся в каждой вершине по три.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852488" y="426027"/>
            <a:ext cx="5861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5400" b="1" u="none" dirty="0">
                <a:solidFill>
                  <a:srgbClr val="FF0066"/>
                </a:solidFill>
              </a:rPr>
              <a:t>КУБ (ГЕКСАЭДР)</a:t>
            </a:r>
          </a:p>
        </p:txBody>
      </p:sp>
      <p:pic>
        <p:nvPicPr>
          <p:cNvPr id="7" name="Рисунок 7" descr="5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11750" y="3678511"/>
            <a:ext cx="3203575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40611" y="6230330"/>
            <a:ext cx="17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азвертка куба</a:t>
            </a:r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32262"/>
            <a:ext cx="3640460" cy="365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236368" y="2252507"/>
            <a:ext cx="507206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u="none" dirty="0" smtClean="0"/>
              <a:t>Октаэдр </a:t>
            </a:r>
            <a:r>
              <a:rPr lang="ru-RU" sz="2400" b="1" u="none" dirty="0"/>
              <a:t>имеет </a:t>
            </a:r>
            <a:r>
              <a:rPr lang="ru-RU" sz="2400" b="1" dirty="0">
                <a:solidFill>
                  <a:srgbClr val="FF0000"/>
                </a:solidFill>
              </a:rPr>
              <a:t>восемь</a:t>
            </a:r>
            <a:r>
              <a:rPr lang="ru-RU" sz="2400" b="1" u="none" dirty="0"/>
              <a:t> треугольных граней, сходящихся в каждой </a:t>
            </a:r>
            <a:endParaRPr lang="ru-RU" sz="2400" b="1" u="none" dirty="0" smtClean="0"/>
          </a:p>
          <a:p>
            <a:r>
              <a:rPr lang="ru-RU" sz="2400" b="1" u="none" dirty="0" smtClean="0"/>
              <a:t>вершине </a:t>
            </a:r>
            <a:r>
              <a:rPr lang="ru-RU" sz="2400" b="1" u="none" dirty="0"/>
              <a:t>по четыре.</a:t>
            </a:r>
          </a:p>
          <a:p>
            <a:pPr>
              <a:spcBef>
                <a:spcPct val="50000"/>
              </a:spcBef>
            </a:pPr>
            <a:r>
              <a:rPr lang="ru-RU" sz="2400" u="none" dirty="0"/>
              <a:t> 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348038" y="549275"/>
            <a:ext cx="3484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5400" b="1" u="none">
                <a:solidFill>
                  <a:srgbClr val="FF0066"/>
                </a:solidFill>
              </a:rPr>
              <a:t>ОКТАЭДР</a:t>
            </a:r>
          </a:p>
        </p:txBody>
      </p:sp>
      <p:pic>
        <p:nvPicPr>
          <p:cNvPr id="7" name="Рисунок 8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5787" y="3248315"/>
            <a:ext cx="242887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95386" y="6230330"/>
            <a:ext cx="2287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азвертка октаэдра</a:t>
            </a:r>
            <a:endParaRPr lang="ru-RU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78630"/>
            <a:ext cx="4176463" cy="398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381</Words>
  <Application>Microsoft Office PowerPoint</Application>
  <PresentationFormat>Экран (4:3)</PresentationFormat>
  <Paragraphs>142</Paragraphs>
  <Slides>29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Точечный рисунок</vt:lpstr>
      <vt:lpstr>Photo Editor Photo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 Установить соответствие: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1) исследовать и сделать вывод: существует ли связь между сторонами, вершинами и гранями правильных многогранников?  2) вывести формулы для вычисления полной поверхности правильных многогранников.  3) используя правильные многоугольники: квадрат, пятиугольник, треугольник построить и вырезать развертки  правильных многогранников.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рассчитать Sполн.  для правильных многогранников при  а=3 + учебник с.79 №271-275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ГБОУ СОШ №939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Асонова Е.В</dc:creator>
  <cp:lastModifiedBy>User</cp:lastModifiedBy>
  <cp:revision>107</cp:revision>
  <cp:lastPrinted>2013-02-20T06:27:14Z</cp:lastPrinted>
  <dcterms:created xsi:type="dcterms:W3CDTF">2007-10-10T10:44:37Z</dcterms:created>
  <dcterms:modified xsi:type="dcterms:W3CDTF">2013-11-01T07:31:45Z</dcterms:modified>
</cp:coreProperties>
</file>